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embeddedFontLst>
    <p:embeddedFont>
      <p:font typeface="Proxima Nova"/>
      <p:regular r:id="rId14"/>
      <p:bold r:id="rId15"/>
      <p:italic r:id="rId16"/>
      <p:boldItalic r:id="rId17"/>
    </p:embeddedFont>
    <p:embeddedFont>
      <p:font typeface="Roboto"/>
      <p:regular r:id="rId18"/>
      <p:bold r:id="rId19"/>
      <p:italic r:id="rId20"/>
      <p:boldItalic r:id="rId21"/>
    </p:embeddedFont>
    <p:embeddedFont>
      <p:font typeface="Roboto Mon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RobotoMono-regular.fntdata"/><Relationship Id="rId21" Type="http://schemas.openxmlformats.org/officeDocument/2006/relationships/font" Target="fonts/Roboto-boldItalic.fntdata"/><Relationship Id="rId24" Type="http://schemas.openxmlformats.org/officeDocument/2006/relationships/font" Target="fonts/RobotoMono-italic.fntdata"/><Relationship Id="rId23" Type="http://schemas.openxmlformats.org/officeDocument/2006/relationships/font" Target="fonts/RobotoMon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font" Target="fonts/ProximaNova-bold.fntdata"/><Relationship Id="rId14" Type="http://schemas.openxmlformats.org/officeDocument/2006/relationships/font" Target="fonts/ProximaNova-regular.fntdata"/><Relationship Id="rId17" Type="http://schemas.openxmlformats.org/officeDocument/2006/relationships/font" Target="fonts/ProximaNova-boldItalic.fntdata"/><Relationship Id="rId16" Type="http://schemas.openxmlformats.org/officeDocument/2006/relationships/font" Target="fonts/ProximaNova-italic.fntdata"/><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d6ad1a6ae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d6ad1a6ae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un dispozitiv ce masoara amplitudinea unui semnal in functie de frecventa.</a:t>
            </a:r>
            <a:br>
              <a:rPr lang="en"/>
            </a:br>
            <a:r>
              <a:rPr lang="en"/>
              <a:t>in acest video, putem observa ca frecventele inalte reprezentate in partea dreapta ajung la intensitati mai mici decat frecventele joase din partea stanga.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vrem sa luam un semnal audio si sa il transformam intr-o reprezentare vizuala</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d6ad1a6ae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d6ad1a6ae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Raspberry Pi 4 B. </a:t>
            </a:r>
            <a:br>
              <a:rPr lang="en"/>
            </a:br>
            <a:r>
              <a:rPr lang="en"/>
              <a:t>O matrice de LEDuri pe care sa afisam spectograma. </a:t>
            </a:r>
            <a:br>
              <a:rPr lang="en"/>
            </a:br>
            <a:r>
              <a:rPr lang="en"/>
              <a:t>alimentare pentru Rasp Pi si Matrice, aceasta avand nevoie de aprox 5v 4A daca toti pixelii ar fi porniti complet alb in acelasi moment. Raspb pi nu poate furniza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 modul HAT (hardware attached on top), complet plug and play si ne ofera comoditatea de a putea controla pixelii individual fara a ne ingrijora despre multiplexare si in plus face conversia de la voltajul logicii de 3.3V de la pinii GPIO rasp pi la voltajul de 5V necesar matricii</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d6c754d9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d6c754d9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In stanga observam portul de alimentare si circuitul de protectie care regleaza voltajul la 5.8V si asigura polaritatea curentului electric.</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In dreapta sunt pinii ce gestioneaza logica de 5V pentru matrice.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d6c754d92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d6c754d92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Conectam modulul HAT la pinii GPIO ai raspberry pi, si apoi conectam matricea la HAT. Apoi alimentam totul.</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d6c754d923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d6c754d923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O sa va spun foarte putin despre formatul WAVE. </a:t>
            </a:r>
            <a:endParaRPr/>
          </a:p>
          <a:p>
            <a:pPr indent="0" lvl="0" marL="0" rtl="0" algn="l">
              <a:spcBef>
                <a:spcPts val="0"/>
              </a:spcBef>
              <a:spcAft>
                <a:spcPts val="0"/>
              </a:spcAft>
              <a:buNone/>
            </a:pPr>
            <a:r>
              <a:rPr lang="en"/>
              <a:t>format necomprimat, </a:t>
            </a:r>
            <a:endParaRPr/>
          </a:p>
          <a:p>
            <a:pPr indent="0" lvl="0" marL="0" rtl="0" algn="l">
              <a:spcBef>
                <a:spcPts val="0"/>
              </a:spcBef>
              <a:spcAft>
                <a:spcPts val="0"/>
              </a:spcAft>
              <a:buNone/>
            </a:pPr>
            <a:r>
              <a:rPr lang="en"/>
              <a:t>de tip pulse code modulation, reprezinta semnale analog continue, in semnale digitale discrete esiantionand amplitudinea semnalului analogic la intervale uniforme (sample rate, Hz). </a:t>
            </a:r>
            <a:endParaRPr/>
          </a:p>
          <a:p>
            <a:pPr indent="0" lvl="0" marL="0" rtl="0" algn="l">
              <a:spcBef>
                <a:spcPts val="0"/>
              </a:spcBef>
              <a:spcAft>
                <a:spcPts val="0"/>
              </a:spcAft>
              <a:buNone/>
            </a:pPr>
            <a:r>
              <a:rPr lang="en"/>
              <a:t>Pe langa acele headere ale formatului WAVE, avem sectiunea de data. In aceasta sectiune noi avem practic amplitudinea undei noastre la acel moment in timp.</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d6c754d923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d6c754d923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5. Noi avem o singura unda ce reprezinta un singur semnal, dar dorim sa reprezentam amplitudinea medie a 32 de intervale de frecventa. </a:t>
            </a:r>
            <a:endParaRPr/>
          </a:p>
          <a:p>
            <a:pPr indent="0" lvl="0" marL="0" rtl="0" algn="l">
              <a:spcBef>
                <a:spcPts val="0"/>
              </a:spcBef>
              <a:spcAft>
                <a:spcPts val="0"/>
              </a:spcAft>
              <a:buNone/>
            </a:pPr>
            <a:r>
              <a:rPr lang="en"/>
              <a:t>Cum facem acest lucru? Transformari fourier. </a:t>
            </a:r>
            <a:endParaRPr/>
          </a:p>
          <a:p>
            <a:pPr indent="0" lvl="0" marL="0" rtl="0" algn="l">
              <a:spcBef>
                <a:spcPts val="0"/>
              </a:spcBef>
              <a:spcAft>
                <a:spcPts val="0"/>
              </a:spcAft>
              <a:buNone/>
            </a:pPr>
            <a:r>
              <a:rPr lang="en"/>
              <a:t>Practic prin transformari fourier, "spargem" un semnal compus in semnalele ce il alcatuiesc. </a:t>
            </a:r>
            <a:endParaRPr/>
          </a:p>
          <a:p>
            <a:pPr indent="0" lvl="0" marL="0" rtl="0" algn="l">
              <a:spcBef>
                <a:spcPts val="0"/>
              </a:spcBef>
              <a:spcAft>
                <a:spcPts val="0"/>
              </a:spcAft>
              <a:buNone/>
            </a:pPr>
            <a:r>
              <a:rPr lang="en"/>
              <a:t>Deci de exemplu la semnalul din dreapta, putem observa ca dupa transformarea fourier observam acele varfuri de intensitate in locul care corespund frecventei respective, si aproximativ zero in restul locurilor.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d6c754d92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d6c754d92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6. Din tot codul am spus ca cel mai interesant de aratat sunt aceste doua functii.</a:t>
            </a:r>
            <a:endParaRPr/>
          </a:p>
          <a:p>
            <a:pPr indent="0" lvl="0" marL="0" rtl="0" algn="l">
              <a:spcBef>
                <a:spcPts val="0"/>
              </a:spcBef>
              <a:spcAft>
                <a:spcPts val="0"/>
              </a:spcAft>
              <a:buNone/>
            </a:pPr>
            <a:r>
              <a:rPr lang="en"/>
              <a:t> Prima functie este functia ce transforma datele din biti in numere si aplica transformarea fourier pe ele. </a:t>
            </a:r>
            <a:endParaRPr/>
          </a:p>
          <a:p>
            <a:pPr indent="0" lvl="0" marL="0" rtl="0" algn="l">
              <a:spcBef>
                <a:spcPts val="0"/>
              </a:spcBef>
              <a:spcAft>
                <a:spcPts val="0"/>
              </a:spcAft>
              <a:buNone/>
            </a:pPr>
            <a:r>
              <a:rPr lang="en"/>
              <a:t>Practic fisierul audio/inputul de la microfon se citeste chunk cu chunk (16*32 biti aici), si fiecare chunk se trimite acestei functie pentru a fi procesat. </a:t>
            </a:r>
            <a:endParaRPr/>
          </a:p>
          <a:p>
            <a:pPr indent="0" lvl="0" marL="0" rtl="0" algn="l">
              <a:spcBef>
                <a:spcPts val="0"/>
              </a:spcBef>
              <a:spcAft>
                <a:spcPts val="0"/>
              </a:spcAft>
              <a:buNone/>
            </a:pPr>
            <a:r>
              <a:rPr lang="en"/>
              <a:t>Putem observa am dat un exemplu de input/output, aceia fiind bitii din fisierul .wav al unei melodii si outputul fiind reprezentarea 1d a mediilor celor 32 de intervale de frecventa. Deci de exemplu cele mai de joase frecvente au o intensitate medie de 25.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In partea din dreapta avem functia ce trimite aceste date catre matricea de leduri si atribuie culori bazate pe intensitate. </a:t>
            </a:r>
            <a:endParaRPr/>
          </a:p>
          <a:p>
            <a:pPr indent="0" lvl="0" marL="0" rtl="0" algn="l">
              <a:spcBef>
                <a:spcPts val="0"/>
              </a:spcBef>
              <a:spcAft>
                <a:spcPts val="0"/>
              </a:spcAft>
              <a:buNone/>
            </a:pPr>
            <a:r>
              <a:rPr lang="en"/>
              <a:t>Ca exemplu daca semnalul matrix[0] are o intensitate x de 27, atunci primii 16 pixeli de jos in sus de pe aceasta coloana vor fi iluminati verde iar urmatorii pixeli pana la 27 vor fi iluminati galben, toti pixelii neasignati direct pana la valoarea 31 vor ramane culoarea default adica alb.</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1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fsymbols.com/signs/arrow/" TargetMode="External"/><Relationship Id="rId4" Type="http://schemas.openxmlformats.org/officeDocument/2006/relationships/hyperlink" Target="https://fsymbols.com/signs/arrow/" TargetMode="External"/><Relationship Id="rId5" Type="http://schemas.openxmlformats.org/officeDocument/2006/relationships/image" Target="../media/image9.png"/><Relationship Id="rId6"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fsymbols.com/signs/arrow/" TargetMode="External"/><Relationship Id="rId4" Type="http://schemas.openxmlformats.org/officeDocument/2006/relationships/image" Target="../media/image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fsymbols.com/signs/arrow/"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Analizator </a:t>
            </a:r>
            <a:r>
              <a:rPr lang="en"/>
              <a:t>Spectral Audio</a:t>
            </a:r>
            <a:endParaRPr/>
          </a:p>
        </p:txBody>
      </p:sp>
      <p:sp>
        <p:nvSpPr>
          <p:cNvPr id="60" name="Google Shape;60;p13"/>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fontScale="92500" lnSpcReduction="20000"/>
          </a:bodyPr>
          <a:lstStyle/>
          <a:p>
            <a:pPr indent="-228600" lvl="0" marL="457200" rtl="0" algn="l">
              <a:lnSpc>
                <a:spcPct val="115000"/>
              </a:lnSpc>
              <a:spcBef>
                <a:spcPts val="0"/>
              </a:spcBef>
              <a:spcAft>
                <a:spcPts val="0"/>
              </a:spcAft>
              <a:buClr>
                <a:schemeClr val="dk1"/>
              </a:buClr>
              <a:buSzPct val="78571"/>
              <a:buFont typeface="Arial"/>
              <a:buNone/>
            </a:pPr>
            <a:r>
              <a:rPr lang="en" sz="1400">
                <a:solidFill>
                  <a:schemeClr val="dk2"/>
                </a:solidFill>
                <a:latin typeface="Roboto"/>
                <a:ea typeface="Roboto"/>
                <a:cs typeface="Roboto"/>
                <a:sym typeface="Roboto"/>
              </a:rPr>
              <a:t>362 CTI</a:t>
            </a:r>
            <a:endParaRPr sz="1400">
              <a:solidFill>
                <a:schemeClr val="dk2"/>
              </a:solidFill>
              <a:latin typeface="Roboto"/>
              <a:ea typeface="Roboto"/>
              <a:cs typeface="Roboto"/>
              <a:sym typeface="Roboto"/>
            </a:endParaRPr>
          </a:p>
          <a:p>
            <a:pPr indent="-228600" lvl="0" marL="457200" rtl="0" algn="l">
              <a:lnSpc>
                <a:spcPct val="115000"/>
              </a:lnSpc>
              <a:spcBef>
                <a:spcPts val="0"/>
              </a:spcBef>
              <a:spcAft>
                <a:spcPts val="0"/>
              </a:spcAft>
              <a:buClr>
                <a:schemeClr val="dk1"/>
              </a:buClr>
              <a:buSzPct val="78571"/>
              <a:buFont typeface="Arial"/>
              <a:buNone/>
            </a:pPr>
            <a:r>
              <a:rPr lang="en" sz="1400">
                <a:solidFill>
                  <a:schemeClr val="dk2"/>
                </a:solidFill>
                <a:latin typeface="Roboto"/>
                <a:ea typeface="Roboto"/>
                <a:cs typeface="Roboto"/>
                <a:sym typeface="Roboto"/>
              </a:rPr>
              <a:t>Licu Mihai-George</a:t>
            </a:r>
            <a:endParaRPr>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Ce este?</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66" name="Google Shape;66;p14"/>
          <p:cNvPicPr preferRelativeResize="0"/>
          <p:nvPr/>
        </p:nvPicPr>
        <p:blipFill>
          <a:blip r:embed="rId3">
            <a:alphaModFix/>
          </a:blip>
          <a:stretch>
            <a:fillRect/>
          </a:stretch>
        </p:blipFill>
        <p:spPr>
          <a:xfrm>
            <a:off x="449675" y="1650900"/>
            <a:ext cx="3257400" cy="2256976"/>
          </a:xfrm>
          <a:prstGeom prst="rect">
            <a:avLst/>
          </a:prstGeom>
          <a:noFill/>
          <a:ln>
            <a:noFill/>
          </a:ln>
        </p:spPr>
      </p:pic>
      <p:pic>
        <p:nvPicPr>
          <p:cNvPr id="67" name="Google Shape;67;p14"/>
          <p:cNvPicPr preferRelativeResize="0"/>
          <p:nvPr/>
        </p:nvPicPr>
        <p:blipFill>
          <a:blip r:embed="rId4">
            <a:alphaModFix/>
          </a:blip>
          <a:stretch>
            <a:fillRect/>
          </a:stretch>
        </p:blipFill>
        <p:spPr>
          <a:xfrm>
            <a:off x="4774650" y="1636375"/>
            <a:ext cx="4057650" cy="228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71" name="Shape 71"/>
        <p:cNvGrpSpPr/>
        <p:nvPr/>
      </p:nvGrpSpPr>
      <p:grpSpPr>
        <a:xfrm>
          <a:off x="0" y="0"/>
          <a:ext cx="0" cy="0"/>
          <a:chOff x="0" y="0"/>
          <a:chExt cx="0" cy="0"/>
        </a:xfrm>
      </p:grpSpPr>
      <p:pic>
        <p:nvPicPr>
          <p:cNvPr id="72" name="Google Shape;72;p15"/>
          <p:cNvPicPr preferRelativeResize="0"/>
          <p:nvPr/>
        </p:nvPicPr>
        <p:blipFill>
          <a:blip r:embed="rId3">
            <a:alphaModFix/>
          </a:blip>
          <a:stretch>
            <a:fillRect/>
          </a:stretch>
        </p:blipFill>
        <p:spPr>
          <a:xfrm>
            <a:off x="1925725" y="3065100"/>
            <a:ext cx="2430226" cy="1823926"/>
          </a:xfrm>
          <a:prstGeom prst="rect">
            <a:avLst/>
          </a:prstGeom>
          <a:noFill/>
          <a:ln>
            <a:noFill/>
          </a:ln>
        </p:spPr>
      </p:pic>
      <p:pic>
        <p:nvPicPr>
          <p:cNvPr id="73" name="Google Shape;73;p15"/>
          <p:cNvPicPr preferRelativeResize="0"/>
          <p:nvPr/>
        </p:nvPicPr>
        <p:blipFill>
          <a:blip r:embed="rId4">
            <a:alphaModFix/>
          </a:blip>
          <a:stretch>
            <a:fillRect/>
          </a:stretch>
        </p:blipFill>
        <p:spPr>
          <a:xfrm>
            <a:off x="183025" y="246700"/>
            <a:ext cx="2946826" cy="1646750"/>
          </a:xfrm>
          <a:prstGeom prst="rect">
            <a:avLst/>
          </a:prstGeom>
          <a:noFill/>
          <a:ln>
            <a:noFill/>
          </a:ln>
        </p:spPr>
      </p:pic>
      <p:pic>
        <p:nvPicPr>
          <p:cNvPr id="74" name="Google Shape;74;p15"/>
          <p:cNvPicPr preferRelativeResize="0"/>
          <p:nvPr/>
        </p:nvPicPr>
        <p:blipFill>
          <a:blip r:embed="rId5">
            <a:alphaModFix/>
          </a:blip>
          <a:stretch>
            <a:fillRect/>
          </a:stretch>
        </p:blipFill>
        <p:spPr>
          <a:xfrm>
            <a:off x="6770200" y="2857775"/>
            <a:ext cx="2031249" cy="2031249"/>
          </a:xfrm>
          <a:prstGeom prst="rect">
            <a:avLst/>
          </a:prstGeom>
          <a:noFill/>
          <a:ln>
            <a:noFill/>
          </a:ln>
        </p:spPr>
      </p:pic>
      <p:pic>
        <p:nvPicPr>
          <p:cNvPr id="75" name="Google Shape;75;p15"/>
          <p:cNvPicPr preferRelativeResize="0"/>
          <p:nvPr/>
        </p:nvPicPr>
        <p:blipFill>
          <a:blip r:embed="rId6">
            <a:alphaModFix/>
          </a:blip>
          <a:stretch>
            <a:fillRect/>
          </a:stretch>
        </p:blipFill>
        <p:spPr>
          <a:xfrm>
            <a:off x="4791225" y="275725"/>
            <a:ext cx="2348826" cy="1762825"/>
          </a:xfrm>
          <a:prstGeom prst="rect">
            <a:avLst/>
          </a:prstGeom>
          <a:noFill/>
          <a:ln>
            <a:noFill/>
          </a:ln>
        </p:spPr>
      </p:pic>
      <p:sp>
        <p:nvSpPr>
          <p:cNvPr id="76" name="Google Shape;76;p15"/>
          <p:cNvSpPr txBox="1"/>
          <p:nvPr/>
        </p:nvSpPr>
        <p:spPr>
          <a:xfrm>
            <a:off x="919488" y="2038550"/>
            <a:ext cx="1473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rPr>
              <a:t>Raspberry Pi 4 B</a:t>
            </a:r>
            <a:br>
              <a:rPr lang="en" sz="1200">
                <a:solidFill>
                  <a:schemeClr val="lt1"/>
                </a:solidFill>
              </a:rPr>
            </a:br>
            <a:r>
              <a:rPr lang="en" sz="1200">
                <a:solidFill>
                  <a:schemeClr val="lt1"/>
                </a:solidFill>
              </a:rPr>
              <a:t>	</a:t>
            </a:r>
            <a:r>
              <a:rPr lang="en" sz="1200">
                <a:solidFill>
                  <a:schemeClr val="lt1"/>
                </a:solidFill>
                <a:latin typeface="Roboto"/>
                <a:ea typeface="Roboto"/>
                <a:cs typeface="Roboto"/>
                <a:sym typeface="Roboto"/>
              </a:rPr>
              <a:t>301,98 RON</a:t>
            </a:r>
            <a:endParaRPr sz="1000">
              <a:solidFill>
                <a:schemeClr val="lt1"/>
              </a:solidFill>
            </a:endParaRPr>
          </a:p>
        </p:txBody>
      </p:sp>
      <p:sp>
        <p:nvSpPr>
          <p:cNvPr id="77" name="Google Shape;77;p15"/>
          <p:cNvSpPr txBox="1"/>
          <p:nvPr/>
        </p:nvSpPr>
        <p:spPr>
          <a:xfrm>
            <a:off x="2403888" y="2571750"/>
            <a:ext cx="1473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Matrice LED RGB</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115,51 RON</a:t>
            </a:r>
            <a:endParaRPr sz="1200">
              <a:solidFill>
                <a:schemeClr val="lt1"/>
              </a:solidFill>
              <a:latin typeface="Roboto"/>
              <a:ea typeface="Roboto"/>
              <a:cs typeface="Roboto"/>
              <a:sym typeface="Roboto"/>
            </a:endParaRPr>
          </a:p>
          <a:p>
            <a:pPr indent="0" lvl="0" marL="0" rtl="0" algn="l">
              <a:spcBef>
                <a:spcPts val="0"/>
              </a:spcBef>
              <a:spcAft>
                <a:spcPts val="0"/>
              </a:spcAft>
              <a:buNone/>
            </a:pPr>
            <a:r>
              <a:t/>
            </a:r>
            <a:endParaRPr sz="1200">
              <a:solidFill>
                <a:schemeClr val="lt1"/>
              </a:solidFill>
            </a:endParaRPr>
          </a:p>
        </p:txBody>
      </p:sp>
      <p:sp>
        <p:nvSpPr>
          <p:cNvPr id="78" name="Google Shape;78;p15"/>
          <p:cNvSpPr txBox="1"/>
          <p:nvPr/>
        </p:nvSpPr>
        <p:spPr>
          <a:xfrm>
            <a:off x="5090838" y="2171113"/>
            <a:ext cx="1749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latin typeface="Roboto"/>
                <a:ea typeface="Roboto"/>
                <a:cs typeface="Roboto"/>
                <a:sym typeface="Roboto"/>
              </a:rPr>
              <a:t>RGB Matrix HAT + RTC</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175 RON</a:t>
            </a:r>
            <a:endParaRPr sz="1200">
              <a:solidFill>
                <a:schemeClr val="lt1"/>
              </a:solidFill>
            </a:endParaRPr>
          </a:p>
        </p:txBody>
      </p:sp>
      <p:sp>
        <p:nvSpPr>
          <p:cNvPr id="79" name="Google Shape;79;p15"/>
          <p:cNvSpPr txBox="1"/>
          <p:nvPr/>
        </p:nvSpPr>
        <p:spPr>
          <a:xfrm>
            <a:off x="7048875" y="2294700"/>
            <a:ext cx="14739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lt1"/>
                </a:solidFill>
                <a:latin typeface="Roboto"/>
                <a:ea typeface="Roboto"/>
                <a:cs typeface="Roboto"/>
                <a:sym typeface="Roboto"/>
              </a:rPr>
              <a:t>Alimentator x2</a:t>
            </a:r>
            <a:br>
              <a:rPr lang="en" sz="1200">
                <a:solidFill>
                  <a:schemeClr val="lt1"/>
                </a:solidFill>
                <a:latin typeface="Roboto"/>
                <a:ea typeface="Roboto"/>
                <a:cs typeface="Roboto"/>
                <a:sym typeface="Roboto"/>
              </a:rPr>
            </a:br>
            <a:r>
              <a:rPr lang="en" sz="1200">
                <a:solidFill>
                  <a:schemeClr val="lt1"/>
                </a:solidFill>
                <a:latin typeface="Roboto"/>
                <a:ea typeface="Roboto"/>
                <a:cs typeface="Roboto"/>
                <a:sym typeface="Roboto"/>
              </a:rPr>
              <a:t>	37,99 RON</a:t>
            </a:r>
            <a:endParaRPr sz="12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83" name="Shape 83"/>
        <p:cNvGrpSpPr/>
        <p:nvPr/>
      </p:nvGrpSpPr>
      <p:grpSpPr>
        <a:xfrm>
          <a:off x="0" y="0"/>
          <a:ext cx="0" cy="0"/>
          <a:chOff x="0" y="0"/>
          <a:chExt cx="0" cy="0"/>
        </a:xfrm>
      </p:grpSpPr>
      <p:pic>
        <p:nvPicPr>
          <p:cNvPr id="84" name="Google Shape;84;p16"/>
          <p:cNvPicPr preferRelativeResize="0"/>
          <p:nvPr/>
        </p:nvPicPr>
        <p:blipFill>
          <a:blip r:embed="rId3">
            <a:alphaModFix/>
          </a:blip>
          <a:stretch>
            <a:fillRect/>
          </a:stretch>
        </p:blipFill>
        <p:spPr>
          <a:xfrm>
            <a:off x="421375" y="1595825"/>
            <a:ext cx="3227676" cy="2481250"/>
          </a:xfrm>
          <a:prstGeom prst="rect">
            <a:avLst/>
          </a:prstGeom>
          <a:noFill/>
          <a:ln>
            <a:noFill/>
          </a:ln>
        </p:spPr>
      </p:pic>
      <p:pic>
        <p:nvPicPr>
          <p:cNvPr id="85" name="Google Shape;85;p16"/>
          <p:cNvPicPr preferRelativeResize="0"/>
          <p:nvPr/>
        </p:nvPicPr>
        <p:blipFill>
          <a:blip r:embed="rId4">
            <a:alphaModFix/>
          </a:blip>
          <a:stretch>
            <a:fillRect/>
          </a:stretch>
        </p:blipFill>
        <p:spPr>
          <a:xfrm>
            <a:off x="4983950" y="834276"/>
            <a:ext cx="3312522" cy="2546500"/>
          </a:xfrm>
          <a:prstGeom prst="rect">
            <a:avLst/>
          </a:prstGeom>
          <a:noFill/>
          <a:ln>
            <a:noFill/>
          </a:ln>
        </p:spPr>
      </p:pic>
      <p:sp>
        <p:nvSpPr>
          <p:cNvPr id="86" name="Google Shape;86;p16"/>
          <p:cNvSpPr txBox="1"/>
          <p:nvPr/>
        </p:nvSpPr>
        <p:spPr>
          <a:xfrm>
            <a:off x="1219213" y="834275"/>
            <a:ext cx="1632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Alimentare 5V si circuit de protectie</a:t>
            </a:r>
            <a:endParaRPr>
              <a:solidFill>
                <a:schemeClr val="lt1"/>
              </a:solidFill>
            </a:endParaRPr>
          </a:p>
        </p:txBody>
      </p:sp>
      <p:sp>
        <p:nvSpPr>
          <p:cNvPr id="87" name="Google Shape;87;p16"/>
          <p:cNvSpPr txBox="1"/>
          <p:nvPr/>
        </p:nvSpPr>
        <p:spPr>
          <a:xfrm>
            <a:off x="5622613" y="3461475"/>
            <a:ext cx="203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Pinii pentru trasmiterea datelor catre matrice</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9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5629600" y="195925"/>
            <a:ext cx="3274102" cy="2455576"/>
          </a:xfrm>
          <a:prstGeom prst="rect">
            <a:avLst/>
          </a:prstGeom>
          <a:noFill/>
          <a:ln>
            <a:noFill/>
          </a:ln>
        </p:spPr>
      </p:pic>
      <p:pic>
        <p:nvPicPr>
          <p:cNvPr id="93" name="Google Shape;93;p17"/>
          <p:cNvPicPr preferRelativeResize="0"/>
          <p:nvPr/>
        </p:nvPicPr>
        <p:blipFill>
          <a:blip r:embed="rId4">
            <a:alphaModFix/>
          </a:blip>
          <a:stretch>
            <a:fillRect/>
          </a:stretch>
        </p:blipFill>
        <p:spPr>
          <a:xfrm>
            <a:off x="304738" y="1239849"/>
            <a:ext cx="4882276" cy="3753250"/>
          </a:xfrm>
          <a:prstGeom prst="rect">
            <a:avLst/>
          </a:prstGeom>
          <a:noFill/>
          <a:ln>
            <a:noFill/>
          </a:ln>
        </p:spPr>
      </p:pic>
      <p:sp>
        <p:nvSpPr>
          <p:cNvPr id="94" name="Google Shape;94;p17"/>
          <p:cNvSpPr txBox="1"/>
          <p:nvPr/>
        </p:nvSpPr>
        <p:spPr>
          <a:xfrm>
            <a:off x="1775538" y="478800"/>
            <a:ext cx="194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Modelul HAT conectat la Raspberry Pi</a:t>
            </a:r>
            <a:endParaRPr>
              <a:solidFill>
                <a:schemeClr val="lt1"/>
              </a:solidFill>
            </a:endParaRPr>
          </a:p>
        </p:txBody>
      </p:sp>
      <p:sp>
        <p:nvSpPr>
          <p:cNvPr id="95" name="Google Shape;95;p17"/>
          <p:cNvSpPr txBox="1"/>
          <p:nvPr/>
        </p:nvSpPr>
        <p:spPr>
          <a:xfrm>
            <a:off x="5765600" y="2910225"/>
            <a:ext cx="300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rPr>
              <a:t>Conexiunile matricii la modulul HAT</a:t>
            </a:r>
            <a:endParaRPr>
              <a:solidFill>
                <a:schemeClr val="lt1"/>
              </a:solidFill>
            </a:endParaRPr>
          </a:p>
          <a:p>
            <a:pPr indent="0" lvl="0" marL="0" rtl="0" algn="l">
              <a:spcBef>
                <a:spcPts val="0"/>
              </a:spcBef>
              <a:spcAft>
                <a:spcPts val="0"/>
              </a:spcAft>
              <a:buNone/>
            </a:pPr>
            <a:r>
              <a:rPr lang="en">
                <a:solidFill>
                  <a:schemeClr val="lt1"/>
                </a:solidFill>
              </a:rPr>
              <a:t>(AWM 2651 + molex-spade)</a:t>
            </a:r>
            <a:endParaRPr>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500"/>
              <a:t>Formatul </a:t>
            </a:r>
            <a:r>
              <a:rPr lang="en" sz="2500"/>
              <a:t>*.wav </a:t>
            </a:r>
            <a:endParaRPr sz="2500"/>
          </a:p>
        </p:txBody>
      </p:sp>
      <p:sp>
        <p:nvSpPr>
          <p:cNvPr id="101" name="Google Shape;101;p18"/>
          <p:cNvSpPr txBox="1"/>
          <p:nvPr>
            <p:ph idx="1" type="body"/>
          </p:nvPr>
        </p:nvSpPr>
        <p:spPr>
          <a:xfrm>
            <a:off x="246650" y="1059175"/>
            <a:ext cx="4227900" cy="165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uFill>
                  <a:noFill/>
                </a:uFill>
                <a:hlinkClick r:id="rId3">
                  <a:extLst>
                    <a:ext uri="{A12FA001-AC4F-418D-AE19-62706E023703}">
                      <ahyp:hlinkClr val="tx"/>
                    </a:ext>
                  </a:extLst>
                </a:hlinkClick>
              </a:rPr>
              <a:t>➜</a:t>
            </a:r>
            <a:r>
              <a:rPr lang="en">
                <a:solidFill>
                  <a:schemeClr val="dk1"/>
                </a:solidFill>
              </a:rPr>
              <a:t> Pulse Code Modulation necomprimat </a:t>
            </a:r>
            <a:endParaRPr>
              <a:solidFill>
                <a:schemeClr val="dk1"/>
              </a:solidFill>
            </a:endParaRPr>
          </a:p>
          <a:p>
            <a:pPr indent="0" lvl="0" marL="0" rtl="0" algn="l">
              <a:spcBef>
                <a:spcPts val="1200"/>
              </a:spcBef>
              <a:spcAft>
                <a:spcPts val="1200"/>
              </a:spcAft>
              <a:buNone/>
            </a:pPr>
            <a:r>
              <a:rPr b="1" lang="en">
                <a:solidFill>
                  <a:schemeClr val="dk1"/>
                </a:solidFill>
                <a:uFill>
                  <a:noFill/>
                </a:uFill>
                <a:hlinkClick r:id="rId4">
                  <a:extLst>
                    <a:ext uri="{A12FA001-AC4F-418D-AE19-62706E023703}">
                      <ahyp:hlinkClr val="tx"/>
                    </a:ext>
                  </a:extLst>
                </a:hlinkClick>
              </a:rPr>
              <a:t>➜</a:t>
            </a:r>
            <a:r>
              <a:rPr lang="en">
                <a:solidFill>
                  <a:schemeClr val="dk1"/>
                </a:solidFill>
              </a:rPr>
              <a:t> fiecare valoare din </a:t>
            </a:r>
            <a:r>
              <a:rPr i="1" lang="en" u="sng">
                <a:solidFill>
                  <a:schemeClr val="dk1"/>
                </a:solidFill>
              </a:rPr>
              <a:t>data</a:t>
            </a:r>
            <a:r>
              <a:rPr lang="en">
                <a:solidFill>
                  <a:schemeClr val="dk1"/>
                </a:solidFill>
              </a:rPr>
              <a:t> reprezinta amplitudinea undei in acel moment in timp</a:t>
            </a:r>
            <a:endParaRPr>
              <a:solidFill>
                <a:schemeClr val="dk1"/>
              </a:solidFill>
            </a:endParaRPr>
          </a:p>
        </p:txBody>
      </p:sp>
      <p:pic>
        <p:nvPicPr>
          <p:cNvPr id="102" name="Google Shape;102;p18"/>
          <p:cNvPicPr preferRelativeResize="0"/>
          <p:nvPr/>
        </p:nvPicPr>
        <p:blipFill>
          <a:blip r:embed="rId5">
            <a:alphaModFix/>
          </a:blip>
          <a:stretch>
            <a:fillRect/>
          </a:stretch>
        </p:blipFill>
        <p:spPr>
          <a:xfrm>
            <a:off x="246650" y="3055609"/>
            <a:ext cx="4227998" cy="1487515"/>
          </a:xfrm>
          <a:prstGeom prst="rect">
            <a:avLst/>
          </a:prstGeom>
          <a:noFill/>
          <a:ln>
            <a:noFill/>
          </a:ln>
        </p:spPr>
      </p:pic>
      <p:pic>
        <p:nvPicPr>
          <p:cNvPr id="103" name="Google Shape;103;p18"/>
          <p:cNvPicPr preferRelativeResize="0"/>
          <p:nvPr/>
        </p:nvPicPr>
        <p:blipFill>
          <a:blip r:embed="rId6">
            <a:alphaModFix/>
          </a:blip>
          <a:stretch>
            <a:fillRect/>
          </a:stretch>
        </p:blipFill>
        <p:spPr>
          <a:xfrm>
            <a:off x="4571998" y="445025"/>
            <a:ext cx="4167680" cy="38209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57050"/>
            <a:ext cx="8520600" cy="94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40909"/>
              <a:buNone/>
            </a:pPr>
            <a:r>
              <a:rPr lang="en" sz="2420">
                <a:solidFill>
                  <a:schemeClr val="lt1"/>
                </a:solidFill>
              </a:rPr>
              <a:t>Reprezentam amplitudinea medie a 32 intervale de frecvente</a:t>
            </a:r>
            <a:endParaRPr sz="2420">
              <a:solidFill>
                <a:schemeClr val="lt1"/>
              </a:solidFill>
            </a:endParaRPr>
          </a:p>
          <a:p>
            <a:pPr indent="0" lvl="0" marL="0" rtl="0" algn="l">
              <a:spcBef>
                <a:spcPts val="0"/>
              </a:spcBef>
              <a:spcAft>
                <a:spcPts val="0"/>
              </a:spcAft>
              <a:buSzPct val="40909"/>
              <a:buNone/>
            </a:pPr>
            <a:r>
              <a:rPr lang="en" sz="2420">
                <a:solidFill>
                  <a:schemeClr val="lt1"/>
                </a:solidFill>
              </a:rPr>
              <a:t>Cum? </a:t>
            </a:r>
            <a:r>
              <a:rPr b="1" lang="en" sz="2420">
                <a:solidFill>
                  <a:schemeClr val="lt1"/>
                </a:solidFill>
              </a:rPr>
              <a:t>Transformari Fourier</a:t>
            </a:r>
            <a:endParaRPr b="1" sz="1520">
              <a:solidFill>
                <a:schemeClr val="accent3"/>
              </a:solidFill>
            </a:endParaRPr>
          </a:p>
          <a:p>
            <a:pPr indent="0" lvl="0" marL="0" rtl="0" algn="l">
              <a:spcBef>
                <a:spcPts val="0"/>
              </a:spcBef>
              <a:spcAft>
                <a:spcPts val="0"/>
              </a:spcAft>
              <a:buSzPct val="40909"/>
              <a:buNone/>
            </a:pPr>
            <a:r>
              <a:t/>
            </a:r>
            <a:endParaRPr sz="2420">
              <a:solidFill>
                <a:schemeClr val="lt1"/>
              </a:solidFill>
            </a:endParaRPr>
          </a:p>
        </p:txBody>
      </p:sp>
      <p:sp>
        <p:nvSpPr>
          <p:cNvPr id="109" name="Google Shape;109;p19"/>
          <p:cNvSpPr txBox="1"/>
          <p:nvPr>
            <p:ph idx="1" type="body"/>
          </p:nvPr>
        </p:nvSpPr>
        <p:spPr>
          <a:xfrm>
            <a:off x="311700" y="1443725"/>
            <a:ext cx="8520600" cy="543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en" sz="1300">
                <a:solidFill>
                  <a:schemeClr val="lt1"/>
                </a:solidFill>
                <a:uFill>
                  <a:noFill/>
                </a:uFill>
                <a:latin typeface="Arial"/>
                <a:ea typeface="Arial"/>
                <a:cs typeface="Arial"/>
                <a:sym typeface="Arial"/>
                <a:hlinkClick r:id="rId3">
                  <a:extLst>
                    <a:ext uri="{A12FA001-AC4F-418D-AE19-62706E023703}">
                      <ahyp:hlinkClr val="tx"/>
                    </a:ext>
                  </a:extLst>
                </a:hlinkClick>
              </a:rPr>
              <a:t>➜</a:t>
            </a:r>
            <a:r>
              <a:rPr lang="en">
                <a:solidFill>
                  <a:schemeClr val="lt1"/>
                </a:solidFill>
              </a:rPr>
              <a:t> "sparge" un semnal compus in semnalele ce il alcatuiesc</a:t>
            </a:r>
            <a:endParaRPr>
              <a:solidFill>
                <a:schemeClr val="lt1"/>
              </a:solidFill>
            </a:endParaRPr>
          </a:p>
        </p:txBody>
      </p:sp>
      <p:pic>
        <p:nvPicPr>
          <p:cNvPr id="110" name="Google Shape;110;p19"/>
          <p:cNvPicPr preferRelativeResize="0"/>
          <p:nvPr/>
        </p:nvPicPr>
        <p:blipFill>
          <a:blip r:embed="rId4">
            <a:alphaModFix/>
          </a:blip>
          <a:stretch>
            <a:fillRect/>
          </a:stretch>
        </p:blipFill>
        <p:spPr>
          <a:xfrm>
            <a:off x="435350" y="2031100"/>
            <a:ext cx="3951175" cy="2807600"/>
          </a:xfrm>
          <a:prstGeom prst="rect">
            <a:avLst/>
          </a:prstGeom>
          <a:noFill/>
          <a:ln>
            <a:noFill/>
          </a:ln>
        </p:spPr>
      </p:pic>
      <p:pic>
        <p:nvPicPr>
          <p:cNvPr id="111" name="Google Shape;111;p19"/>
          <p:cNvPicPr preferRelativeResize="0"/>
          <p:nvPr/>
        </p:nvPicPr>
        <p:blipFill>
          <a:blip r:embed="rId5">
            <a:alphaModFix/>
          </a:blip>
          <a:stretch>
            <a:fillRect/>
          </a:stretch>
        </p:blipFill>
        <p:spPr>
          <a:xfrm>
            <a:off x="4538925" y="2140025"/>
            <a:ext cx="4452676" cy="21747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A1A1A"/>
        </a:solidFill>
      </p:bgPr>
    </p:bg>
    <p:spTree>
      <p:nvGrpSpPr>
        <p:cNvPr id="115" name="Shape 115"/>
        <p:cNvGrpSpPr/>
        <p:nvPr/>
      </p:nvGrpSpPr>
      <p:grpSpPr>
        <a:xfrm>
          <a:off x="0" y="0"/>
          <a:ext cx="0" cy="0"/>
          <a:chOff x="0" y="0"/>
          <a:chExt cx="0" cy="0"/>
        </a:xfrm>
      </p:grpSpPr>
      <p:sp>
        <p:nvSpPr>
          <p:cNvPr id="116" name="Google Shape;116;p20"/>
          <p:cNvSpPr txBox="1"/>
          <p:nvPr/>
        </p:nvSpPr>
        <p:spPr>
          <a:xfrm>
            <a:off x="5223275" y="724650"/>
            <a:ext cx="3206400" cy="35247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Clr>
                <a:schemeClr val="dk1"/>
              </a:buClr>
              <a:buSzPts val="1100"/>
              <a:buFont typeface="Arial"/>
              <a:buNone/>
            </a:pPr>
            <a:r>
              <a:rPr lang="en" sz="800">
                <a:solidFill>
                  <a:srgbClr val="BD6ED6"/>
                </a:solidFill>
                <a:highlight>
                  <a:srgbClr val="1A1A1A"/>
                </a:highlight>
                <a:latin typeface="Roboto Mono"/>
                <a:ea typeface="Roboto Mono"/>
                <a:cs typeface="Roboto Mono"/>
                <a:sym typeface="Roboto Mono"/>
              </a:rPr>
              <a:t>def</a:t>
            </a:r>
            <a:r>
              <a:rPr lang="en" sz="800">
                <a:solidFill>
                  <a:srgbClr val="D6D6D6"/>
                </a:solidFill>
                <a:highlight>
                  <a:srgbClr val="1A1A1A"/>
                </a:highlight>
                <a:latin typeface="Roboto Mono"/>
                <a:ea typeface="Roboto Mono"/>
                <a:cs typeface="Roboto Mono"/>
                <a:sym typeface="Roboto Mono"/>
              </a:rPr>
              <a:t> </a:t>
            </a:r>
            <a:r>
              <a:rPr lang="en" sz="800">
                <a:solidFill>
                  <a:srgbClr val="6BB4E7"/>
                </a:solidFill>
                <a:highlight>
                  <a:srgbClr val="1A1A1A"/>
                </a:highlight>
                <a:latin typeface="Roboto Mono"/>
                <a:ea typeface="Roboto Mono"/>
                <a:cs typeface="Roboto Mono"/>
                <a:sym typeface="Roboto Mono"/>
              </a:rPr>
              <a:t>display_loop</a:t>
            </a:r>
            <a:r>
              <a:rPr lang="en" sz="800">
                <a:solidFill>
                  <a:srgbClr val="D6D6D6"/>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matrix</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Dmatrix</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Clear</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for</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y</a:t>
            </a: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in</a:t>
            </a:r>
            <a:r>
              <a:rPr lang="en" sz="800">
                <a:solidFill>
                  <a:srgbClr val="D6D6D6"/>
                </a:solidFill>
                <a:highlight>
                  <a:srgbClr val="1A1A1A"/>
                </a:highlight>
                <a:latin typeface="Roboto Mono"/>
                <a:ea typeface="Roboto Mono"/>
                <a:cs typeface="Roboto Mono"/>
                <a:sym typeface="Roboto Mono"/>
              </a:rPr>
              <a:t> </a:t>
            </a:r>
            <a:r>
              <a:rPr lang="en" sz="800">
                <a:solidFill>
                  <a:srgbClr val="FFA770"/>
                </a:solidFill>
                <a:highlight>
                  <a:srgbClr val="1A1A1A"/>
                </a:highlight>
                <a:latin typeface="Roboto Mono"/>
                <a:ea typeface="Roboto Mono"/>
                <a:cs typeface="Roboto Mono"/>
                <a:sym typeface="Roboto Mono"/>
              </a:rPr>
              <a:t>range</a:t>
            </a:r>
            <a:r>
              <a:rPr lang="en" sz="800">
                <a:solidFill>
                  <a:srgbClr val="DBDBDB"/>
                </a:solidFill>
                <a:highlight>
                  <a:srgbClr val="1A1A1A"/>
                </a:highlight>
                <a:latin typeface="Roboto Mono"/>
                <a:ea typeface="Roboto Mono"/>
                <a:cs typeface="Roboto Mono"/>
                <a:sym typeface="Roboto Mono"/>
              </a:rPr>
              <a:t>(</a:t>
            </a:r>
            <a:r>
              <a:rPr lang="en" sz="800">
                <a:solidFill>
                  <a:srgbClr val="D68C51"/>
                </a:solidFill>
                <a:highlight>
                  <a:srgbClr val="1A1A1A"/>
                </a:highlight>
                <a:latin typeface="Roboto Mono"/>
                <a:ea typeface="Roboto Mono"/>
                <a:cs typeface="Roboto Mono"/>
                <a:sym typeface="Roboto Mono"/>
              </a:rPr>
              <a:t>32</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for</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x</a:t>
            </a: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in</a:t>
            </a:r>
            <a:r>
              <a:rPr lang="en" sz="800">
                <a:solidFill>
                  <a:srgbClr val="D6D6D6"/>
                </a:solidFill>
                <a:highlight>
                  <a:srgbClr val="1A1A1A"/>
                </a:highlight>
                <a:latin typeface="Roboto Mono"/>
                <a:ea typeface="Roboto Mono"/>
                <a:cs typeface="Roboto Mono"/>
                <a:sym typeface="Roboto Mono"/>
              </a:rPr>
              <a:t> </a:t>
            </a:r>
            <a:r>
              <a:rPr lang="en" sz="800">
                <a:solidFill>
                  <a:srgbClr val="FFA770"/>
                </a:solidFill>
                <a:highlight>
                  <a:srgbClr val="1A1A1A"/>
                </a:highlight>
                <a:latin typeface="Roboto Mono"/>
                <a:ea typeface="Roboto Mono"/>
                <a:cs typeface="Roboto Mono"/>
                <a:sym typeface="Roboto Mono"/>
              </a:rPr>
              <a:t>range</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matrix</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y</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7F848E"/>
                </a:solidFill>
                <a:highlight>
                  <a:srgbClr val="1A1A1A"/>
                </a:highlight>
                <a:latin typeface="Roboto Mono"/>
                <a:ea typeface="Roboto Mono"/>
                <a:cs typeface="Roboto Mono"/>
                <a:sym typeface="Roboto Mono"/>
              </a:rPr>
              <a:t># default alb</a:t>
            </a:r>
            <a:endParaRPr sz="800">
              <a:solidFill>
                <a:srgbClr val="7F848E"/>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255</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255</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255</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if</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x</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&lt;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16</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7F848E"/>
                </a:solidFill>
                <a:highlight>
                  <a:srgbClr val="1A1A1A"/>
                </a:highlight>
                <a:latin typeface="Roboto Mono"/>
                <a:ea typeface="Roboto Mono"/>
                <a:cs typeface="Roboto Mono"/>
                <a:sym typeface="Roboto Mono"/>
              </a:rPr>
              <a:t># verde</a:t>
            </a:r>
            <a:endParaRPr sz="800">
              <a:solidFill>
                <a:srgbClr val="7F848E"/>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0</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132</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80</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elif</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x</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&lt;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28</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7F848E"/>
                </a:solidFill>
                <a:highlight>
                  <a:srgbClr val="1A1A1A"/>
                </a:highlight>
                <a:latin typeface="Roboto Mono"/>
                <a:ea typeface="Roboto Mono"/>
                <a:cs typeface="Roboto Mono"/>
                <a:sym typeface="Roboto Mono"/>
              </a:rPr>
              <a:t># galben</a:t>
            </a:r>
            <a:endParaRPr sz="800">
              <a:solidFill>
                <a:srgbClr val="7F848E"/>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239</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183</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0</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else</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7F848E"/>
                </a:solidFill>
                <a:highlight>
                  <a:srgbClr val="1A1A1A"/>
                </a:highlight>
                <a:latin typeface="Roboto Mono"/>
                <a:ea typeface="Roboto Mono"/>
                <a:cs typeface="Roboto Mono"/>
                <a:sym typeface="Roboto Mono"/>
              </a:rPr>
              <a:t># rosu</a:t>
            </a:r>
            <a:endParaRPr sz="800">
              <a:solidFill>
                <a:srgbClr val="7F848E"/>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184</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29</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19</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Dmatrix</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SetPixel</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y</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x</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Dmatrix</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SetPixel</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y</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x</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g</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b</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Clr>
                <a:schemeClr val="dk1"/>
              </a:buClr>
              <a:buSzPts val="1100"/>
              <a:buFont typeface="Arial"/>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return</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None</a:t>
            </a:r>
            <a:endParaRPr sz="800">
              <a:solidFill>
                <a:srgbClr val="D68C51"/>
              </a:solidFill>
              <a:highlight>
                <a:srgbClr val="1A1A1A"/>
              </a:highlight>
              <a:latin typeface="Roboto Mono"/>
              <a:ea typeface="Roboto Mono"/>
              <a:cs typeface="Roboto Mono"/>
              <a:sym typeface="Roboto Mono"/>
            </a:endParaRPr>
          </a:p>
          <a:p>
            <a:pPr indent="0" lvl="0" marL="0" rtl="0" algn="l">
              <a:spcBef>
                <a:spcPts val="0"/>
              </a:spcBef>
              <a:spcAft>
                <a:spcPts val="0"/>
              </a:spcAft>
              <a:buNone/>
            </a:pPr>
            <a:r>
              <a:t/>
            </a:r>
            <a:endParaRPr sz="800"/>
          </a:p>
        </p:txBody>
      </p:sp>
      <p:sp>
        <p:nvSpPr>
          <p:cNvPr id="117" name="Google Shape;117;p20"/>
          <p:cNvSpPr txBox="1"/>
          <p:nvPr/>
        </p:nvSpPr>
        <p:spPr>
          <a:xfrm>
            <a:off x="705300" y="724650"/>
            <a:ext cx="3866700" cy="25089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800">
                <a:solidFill>
                  <a:srgbClr val="BD6ED6"/>
                </a:solidFill>
                <a:highlight>
                  <a:srgbClr val="1A1A1A"/>
                </a:highlight>
                <a:latin typeface="Roboto Mono"/>
                <a:ea typeface="Roboto Mono"/>
                <a:cs typeface="Roboto Mono"/>
                <a:sym typeface="Roboto Mono"/>
              </a:rPr>
              <a:t>def</a:t>
            </a:r>
            <a:r>
              <a:rPr lang="en" sz="800">
                <a:solidFill>
                  <a:srgbClr val="D6D6D6"/>
                </a:solidFill>
                <a:highlight>
                  <a:srgbClr val="1A1A1A"/>
                </a:highlight>
                <a:latin typeface="Roboto Mono"/>
                <a:ea typeface="Roboto Mono"/>
                <a:cs typeface="Roboto Mono"/>
                <a:sym typeface="Roboto Mono"/>
              </a:rPr>
              <a:t> </a:t>
            </a:r>
            <a:r>
              <a:rPr lang="en" sz="800">
                <a:solidFill>
                  <a:srgbClr val="6BB4E7"/>
                </a:solidFill>
                <a:highlight>
                  <a:srgbClr val="1A1A1A"/>
                </a:highlight>
                <a:latin typeface="Roboto Mono"/>
                <a:ea typeface="Roboto Mono"/>
                <a:cs typeface="Roboto Mono"/>
                <a:sym typeface="Roboto Mono"/>
              </a:rPr>
              <a:t>calculate_levels</a:t>
            </a:r>
            <a:r>
              <a:rPr lang="en" sz="800">
                <a:solidFill>
                  <a:srgbClr val="D6D6D6"/>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data</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chunk</a:t>
            </a:r>
            <a:r>
              <a:rPr lang="en" sz="800">
                <a:solidFill>
                  <a:srgbClr val="D6D6D6"/>
                </a:solidFill>
                <a:highlight>
                  <a:srgbClr val="1A1A1A"/>
                </a:highlight>
                <a:latin typeface="Roboto Mono"/>
                <a:ea typeface="Roboto Mono"/>
                <a:cs typeface="Roboto Mono"/>
                <a:sym typeface="Roboto Mono"/>
              </a:rPr>
              <a:t>):</a:t>
            </a:r>
            <a:endParaRPr sz="800">
              <a:solidFill>
                <a:srgbClr val="D6D6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7F848E"/>
                </a:solidFill>
                <a:highlight>
                  <a:srgbClr val="1A1A1A"/>
                </a:highlight>
                <a:latin typeface="Roboto Mono"/>
                <a:ea typeface="Roboto Mono"/>
                <a:cs typeface="Roboto Mono"/>
                <a:sym typeface="Roboto Mono"/>
              </a:rPr>
              <a:t># aplica transformarea FTT pe toate datele matricii la momentul actual</a:t>
            </a:r>
            <a:endParaRPr sz="800">
              <a:solidFill>
                <a:srgbClr val="7F848E"/>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data</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6BB4E7"/>
                </a:solidFill>
                <a:highlight>
                  <a:srgbClr val="1A1A1A"/>
                </a:highlight>
                <a:latin typeface="Roboto Mono"/>
                <a:ea typeface="Roboto Mono"/>
                <a:cs typeface="Roboto Mono"/>
                <a:sym typeface="Roboto Mono"/>
              </a:rPr>
              <a:t>unpack</a:t>
            </a:r>
            <a:r>
              <a:rPr lang="en" sz="800">
                <a:solidFill>
                  <a:srgbClr val="DBDBDB"/>
                </a:solidFill>
                <a:highlight>
                  <a:srgbClr val="1A1A1A"/>
                </a:highlight>
                <a:latin typeface="Roboto Mono"/>
                <a:ea typeface="Roboto Mono"/>
                <a:cs typeface="Roboto Mono"/>
                <a:sym typeface="Roboto Mono"/>
              </a:rPr>
              <a:t>(</a:t>
            </a:r>
            <a:r>
              <a:rPr lang="en" sz="800">
                <a:solidFill>
                  <a:srgbClr val="88B964"/>
                </a:solidFill>
                <a:highlight>
                  <a:srgbClr val="1A1A1A"/>
                </a:highlight>
                <a:latin typeface="Roboto Mono"/>
                <a:ea typeface="Roboto Mono"/>
                <a:cs typeface="Roboto Mono"/>
                <a:sym typeface="Roboto Mono"/>
              </a:rPr>
              <a:t>"</a:t>
            </a:r>
            <a:r>
              <a:rPr lang="en" sz="800">
                <a:solidFill>
                  <a:srgbClr val="D68C51"/>
                </a:solidFill>
                <a:highlight>
                  <a:srgbClr val="1A1A1A"/>
                </a:highlight>
                <a:latin typeface="Roboto Mono"/>
                <a:ea typeface="Roboto Mono"/>
                <a:cs typeface="Roboto Mono"/>
                <a:sym typeface="Roboto Mono"/>
              </a:rPr>
              <a:t>%d</a:t>
            </a:r>
            <a:r>
              <a:rPr lang="en" sz="800">
                <a:solidFill>
                  <a:srgbClr val="88B964"/>
                </a:solidFill>
                <a:highlight>
                  <a:srgbClr val="1A1A1A"/>
                </a:highlight>
                <a:latin typeface="Roboto Mono"/>
                <a:ea typeface="Roboto Mono"/>
                <a:cs typeface="Roboto Mono"/>
                <a:sym typeface="Roboto Mono"/>
              </a:rPr>
              <a:t>h"</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len</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data</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data</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data</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array</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data</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dtype</a:t>
            </a:r>
            <a:r>
              <a:rPr lang="en" sz="800">
                <a:solidFill>
                  <a:srgbClr val="DBDBDB"/>
                </a:solidFill>
                <a:highlight>
                  <a:srgbClr val="1A1A1A"/>
                </a:highlight>
                <a:latin typeface="Roboto Mono"/>
                <a:ea typeface="Roboto Mono"/>
                <a:cs typeface="Roboto Mono"/>
                <a:sym typeface="Roboto Mono"/>
              </a:rPr>
              <a:t>=</a:t>
            </a:r>
            <a:r>
              <a:rPr lang="en" sz="800">
                <a:solidFill>
                  <a:srgbClr val="88B964"/>
                </a:solidFill>
                <a:highlight>
                  <a:srgbClr val="1A1A1A"/>
                </a:highlight>
                <a:latin typeface="Roboto Mono"/>
                <a:ea typeface="Roboto Mono"/>
                <a:cs typeface="Roboto Mono"/>
                <a:sym typeface="Roboto Mono"/>
              </a:rPr>
              <a:t>"h"</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fourier</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4EC9B0"/>
                </a:solidFill>
                <a:highlight>
                  <a:srgbClr val="1A1A1A"/>
                </a:highlight>
                <a:latin typeface="Roboto Mono"/>
                <a:ea typeface="Roboto Mono"/>
                <a:cs typeface="Roboto Mono"/>
                <a:sym typeface="Roboto Mono"/>
              </a:rPr>
              <a:t>fft</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rfft</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data</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fourier</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delete</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fourier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6BB4E7"/>
                </a:solidFill>
                <a:highlight>
                  <a:srgbClr val="1A1A1A"/>
                </a:highlight>
                <a:latin typeface="Roboto Mono"/>
                <a:ea typeface="Roboto Mono"/>
                <a:cs typeface="Roboto Mono"/>
                <a:sym typeface="Roboto Mono"/>
              </a:rPr>
              <a:t>len</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fourier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power</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log10</a:t>
            </a:r>
            <a:r>
              <a:rPr lang="en" sz="800">
                <a:solidFill>
                  <a:srgbClr val="DBDBDB"/>
                </a:solidFill>
                <a:highlight>
                  <a:srgbClr val="1A1A1A"/>
                </a:highlight>
                <a:latin typeface="Roboto Mono"/>
                <a:ea typeface="Roboto Mono"/>
                <a:cs typeface="Roboto Mono"/>
                <a:sym typeface="Roboto Mono"/>
              </a:rPr>
              <a:t>(</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abs</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fourier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a:t>
            </a:r>
            <a:endParaRPr sz="800">
              <a:solidFill>
                <a:srgbClr val="D68C51"/>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power</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reshape</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power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8C51"/>
                </a:solidFill>
                <a:highlight>
                  <a:srgbClr val="1A1A1A"/>
                </a:highlight>
                <a:latin typeface="Roboto Mono"/>
                <a:ea typeface="Roboto Mono"/>
                <a:cs typeface="Roboto Mono"/>
                <a:sym typeface="Roboto Mono"/>
              </a:rPr>
              <a:t>32</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FFA770"/>
                </a:solidFill>
                <a:highlight>
                  <a:srgbClr val="1A1A1A"/>
                </a:highlight>
                <a:latin typeface="Roboto Mono"/>
                <a:ea typeface="Roboto Mono"/>
                <a:cs typeface="Roboto Mono"/>
                <a:sym typeface="Roboto Mono"/>
              </a:rPr>
              <a:t>int</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chunk</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32</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matrix</a:t>
            </a:r>
            <a:r>
              <a:rPr lang="en" sz="800">
                <a:solidFill>
                  <a:srgbClr val="D6D6D6"/>
                </a:solidFill>
                <a:highlight>
                  <a:srgbClr val="1A1A1A"/>
                </a:highlight>
                <a:latin typeface="Roboto Mono"/>
                <a:ea typeface="Roboto Mono"/>
                <a:cs typeface="Roboto Mono"/>
                <a:sym typeface="Roboto Mono"/>
              </a:rPr>
              <a:t> </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int_</a:t>
            </a:r>
            <a:r>
              <a:rPr lang="en" sz="800">
                <a:solidFill>
                  <a:srgbClr val="DBDBDB"/>
                </a:solidFill>
                <a:highlight>
                  <a:srgbClr val="1A1A1A"/>
                </a:highlight>
                <a:latin typeface="Roboto Mono"/>
                <a:ea typeface="Roboto Mono"/>
                <a:cs typeface="Roboto Mono"/>
                <a:sym typeface="Roboto Mono"/>
              </a:rPr>
              <a:t>(</a:t>
            </a:r>
            <a:r>
              <a:rPr lang="en" sz="800">
                <a:solidFill>
                  <a:srgbClr val="4EC9B0"/>
                </a:solidFill>
                <a:highlight>
                  <a:srgbClr val="1A1A1A"/>
                </a:highlight>
                <a:latin typeface="Roboto Mono"/>
                <a:ea typeface="Roboto Mono"/>
                <a:cs typeface="Roboto Mono"/>
                <a:sym typeface="Roboto Mono"/>
              </a:rPr>
              <a:t>np</a:t>
            </a:r>
            <a:r>
              <a:rPr lang="en" sz="800">
                <a:solidFill>
                  <a:srgbClr val="DBDBDB"/>
                </a:solidFill>
                <a:highlight>
                  <a:srgbClr val="1A1A1A"/>
                </a:highlight>
                <a:latin typeface="Roboto Mono"/>
                <a:ea typeface="Roboto Mono"/>
                <a:cs typeface="Roboto Mono"/>
                <a:sym typeface="Roboto Mono"/>
              </a:rPr>
              <a:t>.</a:t>
            </a:r>
            <a:r>
              <a:rPr lang="en" sz="800">
                <a:solidFill>
                  <a:srgbClr val="6BB4E7"/>
                </a:solidFill>
                <a:highlight>
                  <a:srgbClr val="1A1A1A"/>
                </a:highlight>
                <a:latin typeface="Roboto Mono"/>
                <a:ea typeface="Roboto Mono"/>
                <a:cs typeface="Roboto Mono"/>
                <a:sym typeface="Roboto Mono"/>
              </a:rPr>
              <a:t>average</a:t>
            </a:r>
            <a:r>
              <a:rPr lang="en" sz="800">
                <a:solidFill>
                  <a:srgbClr val="DBDBDB"/>
                </a:solidFill>
                <a:highlight>
                  <a:srgbClr val="1A1A1A"/>
                </a:highlight>
                <a:latin typeface="Roboto Mono"/>
                <a:ea typeface="Roboto Mono"/>
                <a:cs typeface="Roboto Mono"/>
                <a:sym typeface="Roboto Mono"/>
              </a:rPr>
              <a:t>(</a:t>
            </a:r>
            <a:r>
              <a:rPr lang="en" sz="800">
                <a:solidFill>
                  <a:srgbClr val="D9C185"/>
                </a:solidFill>
                <a:highlight>
                  <a:srgbClr val="1A1A1A"/>
                </a:highlight>
                <a:latin typeface="Roboto Mono"/>
                <a:ea typeface="Roboto Mono"/>
                <a:cs typeface="Roboto Mono"/>
                <a:sym typeface="Roboto Mono"/>
              </a:rPr>
              <a:t>power</a:t>
            </a:r>
            <a:r>
              <a:rPr lang="en" sz="800">
                <a:solidFill>
                  <a:srgbClr val="DBDBDB"/>
                </a:solidFill>
                <a:highlight>
                  <a:srgbClr val="1A1A1A"/>
                </a:highlight>
                <a:latin typeface="Roboto Mono"/>
                <a:ea typeface="Roboto Mono"/>
                <a:cs typeface="Roboto Mono"/>
                <a:sym typeface="Roboto Mono"/>
              </a:rPr>
              <a:t>,</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axis</a:t>
            </a:r>
            <a:r>
              <a:rPr lang="en" sz="800">
                <a:solidFill>
                  <a:srgbClr val="DBDBDB"/>
                </a:solidFill>
                <a:highlight>
                  <a:srgbClr val="1A1A1A"/>
                </a:highlight>
                <a:latin typeface="Roboto Mono"/>
                <a:ea typeface="Roboto Mono"/>
                <a:cs typeface="Roboto Mono"/>
                <a:sym typeface="Roboto Mono"/>
              </a:rPr>
              <a:t>=</a:t>
            </a:r>
            <a:r>
              <a:rPr lang="en" sz="800">
                <a:solidFill>
                  <a:srgbClr val="D68C51"/>
                </a:solidFill>
                <a:highlight>
                  <a:srgbClr val="1A1A1A"/>
                </a:highlight>
                <a:latin typeface="Roboto Mono"/>
                <a:ea typeface="Roboto Mono"/>
                <a:cs typeface="Roboto Mono"/>
                <a:sym typeface="Roboto Mono"/>
              </a:rPr>
              <a:t>1</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6D6D6"/>
                </a:solidFill>
                <a:highlight>
                  <a:srgbClr val="1A1A1A"/>
                </a:highlight>
                <a:latin typeface="Roboto Mono"/>
                <a:ea typeface="Roboto Mono"/>
                <a:cs typeface="Roboto Mono"/>
                <a:sym typeface="Roboto Mono"/>
              </a:rPr>
              <a:t>    </a:t>
            </a:r>
            <a:r>
              <a:rPr lang="en" sz="800">
                <a:solidFill>
                  <a:srgbClr val="E088E7"/>
                </a:solidFill>
                <a:highlight>
                  <a:srgbClr val="1A1A1A"/>
                </a:highlight>
                <a:latin typeface="Roboto Mono"/>
                <a:ea typeface="Roboto Mono"/>
                <a:cs typeface="Roboto Mono"/>
                <a:sym typeface="Roboto Mono"/>
              </a:rPr>
              <a:t>return</a:t>
            </a:r>
            <a:r>
              <a:rPr lang="en" sz="800">
                <a:solidFill>
                  <a:srgbClr val="D6D6D6"/>
                </a:solidFill>
                <a:highlight>
                  <a:srgbClr val="1A1A1A"/>
                </a:highlight>
                <a:latin typeface="Roboto Mono"/>
                <a:ea typeface="Roboto Mono"/>
                <a:cs typeface="Roboto Mono"/>
                <a:sym typeface="Roboto Mono"/>
              </a:rPr>
              <a:t> </a:t>
            </a:r>
            <a:r>
              <a:rPr lang="en" sz="800">
                <a:solidFill>
                  <a:srgbClr val="D9C185"/>
                </a:solidFill>
                <a:highlight>
                  <a:srgbClr val="1A1A1A"/>
                </a:highlight>
                <a:latin typeface="Roboto Mono"/>
                <a:ea typeface="Roboto Mono"/>
                <a:cs typeface="Roboto Mono"/>
                <a:sym typeface="Roboto Mono"/>
              </a:rPr>
              <a:t>matrix</a:t>
            </a:r>
            <a:endParaRPr sz="800">
              <a:solidFill>
                <a:srgbClr val="D9C185"/>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t/>
            </a:r>
            <a:endParaRPr sz="800">
              <a:solidFill>
                <a:srgbClr val="BD6ED6"/>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t/>
            </a:r>
            <a:endParaRPr sz="800">
              <a:solidFill>
                <a:srgbClr val="BD6ED6"/>
              </a:solidFill>
              <a:highlight>
                <a:srgbClr val="1A1A1A"/>
              </a:highlight>
              <a:latin typeface="Roboto Mono"/>
              <a:ea typeface="Roboto Mono"/>
              <a:cs typeface="Roboto Mono"/>
              <a:sym typeface="Roboto Mono"/>
            </a:endParaRPr>
          </a:p>
          <a:p>
            <a:pPr indent="0" lvl="0" marL="0" rtl="0" algn="l">
              <a:spcBef>
                <a:spcPts val="0"/>
              </a:spcBef>
              <a:spcAft>
                <a:spcPts val="0"/>
              </a:spcAft>
              <a:buNone/>
            </a:pPr>
            <a:r>
              <a:t/>
            </a:r>
            <a:endParaRPr sz="800"/>
          </a:p>
        </p:txBody>
      </p:sp>
      <p:sp>
        <p:nvSpPr>
          <p:cNvPr id="118" name="Google Shape;118;p20"/>
          <p:cNvSpPr txBox="1"/>
          <p:nvPr/>
        </p:nvSpPr>
        <p:spPr>
          <a:xfrm>
            <a:off x="679950" y="3061425"/>
            <a:ext cx="3917400" cy="1260300"/>
          </a:xfrm>
          <a:prstGeom prst="rect">
            <a:avLst/>
          </a:prstGeom>
          <a:noFill/>
          <a:ln>
            <a:noFill/>
          </a:ln>
        </p:spPr>
        <p:txBody>
          <a:bodyPr anchorCtr="0" anchor="t" bIns="91425" lIns="91425" spcFirstLastPara="1" rIns="91425" wrap="square" tIns="91425">
            <a:spAutoFit/>
          </a:bodyPr>
          <a:lstStyle/>
          <a:p>
            <a:pPr indent="0" lvl="0" marL="0" rtl="0" algn="l">
              <a:lnSpc>
                <a:spcPct val="137500"/>
              </a:lnSpc>
              <a:spcBef>
                <a:spcPts val="0"/>
              </a:spcBef>
              <a:spcAft>
                <a:spcPts val="0"/>
              </a:spcAft>
              <a:buNone/>
            </a:pPr>
            <a:r>
              <a:rPr lang="en" sz="800">
                <a:solidFill>
                  <a:srgbClr val="BD6ED6"/>
                </a:solidFill>
                <a:highlight>
                  <a:srgbClr val="1A1A1A"/>
                </a:highlight>
                <a:latin typeface="Roboto Mono"/>
                <a:ea typeface="Roboto Mono"/>
                <a:cs typeface="Roboto Mono"/>
                <a:sym typeface="Roboto Mono"/>
              </a:rPr>
              <a:t>b</a:t>
            </a:r>
            <a:r>
              <a:rPr lang="en" sz="800">
                <a:solidFill>
                  <a:srgbClr val="88B964"/>
                </a:solidFill>
                <a:highlight>
                  <a:srgbClr val="1A1A1A"/>
                </a:highlight>
                <a:latin typeface="Roboto Mono"/>
                <a:ea typeface="Roboto Mono"/>
                <a:cs typeface="Roboto Mono"/>
                <a:sym typeface="Roboto Mono"/>
              </a:rPr>
              <a:t>'\xdf\xfbg\x01\xf1\xfc\xa1\x02O\x00m ... \xdd\xfd' </a:t>
            </a:r>
            <a:endParaRPr sz="800">
              <a:solidFill>
                <a:srgbClr val="88B964"/>
              </a:solidFill>
              <a:highlight>
                <a:srgbClr val="1A1A1A"/>
              </a:highlight>
              <a:latin typeface="Roboto Mono"/>
              <a:ea typeface="Roboto Mono"/>
              <a:cs typeface="Roboto Mono"/>
              <a:sym typeface="Roboto Mono"/>
            </a:endParaRPr>
          </a:p>
          <a:p>
            <a:pPr indent="0" lvl="0" marL="1371600" rtl="0" algn="l">
              <a:lnSpc>
                <a:spcPct val="137500"/>
              </a:lnSpc>
              <a:spcBef>
                <a:spcPts val="0"/>
              </a:spcBef>
              <a:spcAft>
                <a:spcPts val="0"/>
              </a:spcAft>
              <a:buNone/>
            </a:pPr>
            <a:r>
              <a:rPr lang="en" sz="800">
                <a:solidFill>
                  <a:schemeClr val="lt1"/>
                </a:solidFill>
                <a:highlight>
                  <a:srgbClr val="1A1A1A"/>
                </a:highlight>
                <a:latin typeface="Roboto Mono"/>
                <a:ea typeface="Roboto Mono"/>
                <a:cs typeface="Roboto Mono"/>
                <a:sym typeface="Roboto Mono"/>
              </a:rPr>
              <a:t>    </a:t>
            </a:r>
            <a:r>
              <a:rPr b="1" lang="en" sz="1300">
                <a:solidFill>
                  <a:schemeClr val="lt1"/>
                </a:solidFill>
                <a:uFill>
                  <a:noFill/>
                </a:uFill>
                <a:hlinkClick r:id="rId3">
                  <a:extLst>
                    <a:ext uri="{A12FA001-AC4F-418D-AE19-62706E023703}">
                      <ahyp:hlinkClr val="tx"/>
                    </a:ext>
                  </a:extLst>
                </a:hlinkClick>
              </a:rPr>
              <a:t>➜</a:t>
            </a:r>
            <a:r>
              <a:rPr lang="en" sz="800">
                <a:solidFill>
                  <a:schemeClr val="lt1"/>
                </a:solidFill>
                <a:highlight>
                  <a:srgbClr val="1A1A1A"/>
                </a:highlight>
                <a:latin typeface="Roboto Mono"/>
                <a:ea typeface="Roboto Mono"/>
                <a:cs typeface="Roboto Mono"/>
                <a:sym typeface="Roboto Mono"/>
              </a:rPr>
              <a:t> </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rPr lang="en" sz="800">
                <a:solidFill>
                  <a:srgbClr val="DBDBDB"/>
                </a:solidFill>
                <a:highlight>
                  <a:srgbClr val="1A1A1A"/>
                </a:highlight>
                <a:latin typeface="Roboto Mono"/>
                <a:ea typeface="Roboto Mono"/>
                <a:cs typeface="Roboto Mono"/>
                <a:sym typeface="Roboto Mono"/>
              </a:rPr>
              <a:t>[</a:t>
            </a:r>
            <a:r>
              <a:rPr lang="en" sz="800">
                <a:solidFill>
                  <a:srgbClr val="D68C51"/>
                </a:solidFill>
                <a:highlight>
                  <a:srgbClr val="1A1A1A"/>
                </a:highlight>
                <a:latin typeface="Roboto Mono"/>
                <a:ea typeface="Roboto Mono"/>
                <a:cs typeface="Roboto Mono"/>
                <a:sym typeface="Roboto Mono"/>
              </a:rPr>
              <a:t>25</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21</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19</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13</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15</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16</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16</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13</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12</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12</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9</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7</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7</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7</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7</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9</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13</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12</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12</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13</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16</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17</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15</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14</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18</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19</a:t>
            </a:r>
            <a:r>
              <a:rPr lang="en" sz="800">
                <a:solidFill>
                  <a:srgbClr val="D6D6D6"/>
                </a:solidFill>
                <a:highlight>
                  <a:srgbClr val="1A1A1A"/>
                </a:highlight>
                <a:latin typeface="Roboto Mono"/>
                <a:ea typeface="Roboto Mono"/>
                <a:cs typeface="Roboto Mono"/>
                <a:sym typeface="Roboto Mono"/>
              </a:rPr>
              <a:t> </a:t>
            </a:r>
            <a:r>
              <a:rPr lang="en" sz="800">
                <a:solidFill>
                  <a:srgbClr val="D68C51"/>
                </a:solidFill>
                <a:highlight>
                  <a:srgbClr val="1A1A1A"/>
                </a:highlight>
                <a:latin typeface="Roboto Mono"/>
                <a:ea typeface="Roboto Mono"/>
                <a:cs typeface="Roboto Mono"/>
                <a:sym typeface="Roboto Mono"/>
              </a:rPr>
              <a:t>22</a:t>
            </a:r>
            <a:r>
              <a:rPr lang="en" sz="800">
                <a:solidFill>
                  <a:srgbClr val="DBDBDB"/>
                </a:solidFill>
                <a:highlight>
                  <a:srgbClr val="1A1A1A"/>
                </a:highlight>
                <a:latin typeface="Roboto Mono"/>
                <a:ea typeface="Roboto Mono"/>
                <a:cs typeface="Roboto Mono"/>
                <a:sym typeface="Roboto Mono"/>
              </a:rPr>
              <a:t>]</a:t>
            </a:r>
            <a:endParaRPr sz="800">
              <a:solidFill>
                <a:srgbClr val="DBDBDB"/>
              </a:solidFill>
              <a:highlight>
                <a:srgbClr val="1A1A1A"/>
              </a:highlight>
              <a:latin typeface="Roboto Mono"/>
              <a:ea typeface="Roboto Mono"/>
              <a:cs typeface="Roboto Mono"/>
              <a:sym typeface="Roboto Mono"/>
            </a:endParaRPr>
          </a:p>
          <a:p>
            <a:pPr indent="0" lvl="0" marL="0" rtl="0" algn="l">
              <a:lnSpc>
                <a:spcPct val="137500"/>
              </a:lnSpc>
              <a:spcBef>
                <a:spcPts val="0"/>
              </a:spcBef>
              <a:spcAft>
                <a:spcPts val="0"/>
              </a:spcAft>
              <a:buNone/>
            </a:pPr>
            <a:r>
              <a:t/>
            </a:r>
            <a:endParaRPr sz="800">
              <a:solidFill>
                <a:schemeClr val="lt1"/>
              </a:solidFill>
              <a:highlight>
                <a:srgbClr val="1A1A1A"/>
              </a:highlight>
              <a:latin typeface="Roboto Mono"/>
              <a:ea typeface="Roboto Mono"/>
              <a:cs typeface="Roboto Mono"/>
              <a:sym typeface="Roboto Mono"/>
            </a:endParaRPr>
          </a:p>
          <a:p>
            <a:pPr indent="0" lvl="0" marL="0" rtl="0" algn="l">
              <a:spcBef>
                <a:spcPts val="0"/>
              </a:spcBef>
              <a:spcAft>
                <a:spcPts val="0"/>
              </a:spcAft>
              <a:buNone/>
            </a:pPr>
            <a:r>
              <a:t/>
            </a:r>
            <a:endParaRPr sz="800">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